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8" r:id="rId2"/>
    <p:sldId id="271" r:id="rId3"/>
    <p:sldId id="275" r:id="rId4"/>
    <p:sldId id="272" r:id="rId5"/>
    <p:sldId id="274" r:id="rId6"/>
    <p:sldId id="273" r:id="rId7"/>
    <p:sldId id="276" r:id="rId8"/>
    <p:sldId id="277" r:id="rId9"/>
    <p:sldId id="278" r:id="rId10"/>
    <p:sldId id="279" r:id="rId11"/>
    <p:sldId id="280" r:id="rId12"/>
    <p:sldId id="281" r:id="rId13"/>
    <p:sldId id="286" r:id="rId14"/>
    <p:sldId id="269" r:id="rId15"/>
    <p:sldId id="282" r:id="rId16"/>
    <p:sldId id="270" r:id="rId17"/>
    <p:sldId id="257" r:id="rId18"/>
    <p:sldId id="258" r:id="rId19"/>
    <p:sldId id="260" r:id="rId20"/>
    <p:sldId id="261" r:id="rId21"/>
    <p:sldId id="283" r:id="rId22"/>
    <p:sldId id="262" r:id="rId23"/>
    <p:sldId id="264" r:id="rId24"/>
    <p:sldId id="265" r:id="rId25"/>
    <p:sldId id="284" r:id="rId26"/>
    <p:sldId id="285" r:id="rId27"/>
    <p:sldId id="266" r:id="rId28"/>
    <p:sldId id="289" r:id="rId29"/>
    <p:sldId id="290" r:id="rId30"/>
    <p:sldId id="293" r:id="rId31"/>
    <p:sldId id="292" r:id="rId32"/>
    <p:sldId id="294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5A31AD-C6CC-46D2-ABB9-C43E7AA536E7}">
          <p14:sldIdLst>
            <p14:sldId id="268"/>
            <p14:sldId id="271"/>
            <p14:sldId id="275"/>
            <p14:sldId id="272"/>
            <p14:sldId id="274"/>
            <p14:sldId id="273"/>
            <p14:sldId id="276"/>
            <p14:sldId id="277"/>
            <p14:sldId id="278"/>
            <p14:sldId id="279"/>
            <p14:sldId id="280"/>
            <p14:sldId id="281"/>
            <p14:sldId id="286"/>
            <p14:sldId id="269"/>
            <p14:sldId id="282"/>
            <p14:sldId id="270"/>
            <p14:sldId id="257"/>
            <p14:sldId id="258"/>
            <p14:sldId id="260"/>
            <p14:sldId id="261"/>
            <p14:sldId id="283"/>
            <p14:sldId id="262"/>
            <p14:sldId id="264"/>
            <p14:sldId id="265"/>
            <p14:sldId id="284"/>
            <p14:sldId id="285"/>
            <p14:sldId id="266"/>
            <p14:sldId id="289"/>
            <p14:sldId id="290"/>
            <p14:sldId id="293"/>
            <p14:sldId id="292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00"/>
    <a:srgbClr val="8E0000"/>
    <a:srgbClr val="FF3B3B"/>
    <a:srgbClr val="FFABAB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4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5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4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2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7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2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3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0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9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781BE-6906-47F6-8946-8C27B159D4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6E834-14EA-4241-8E76-E29D2C2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9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Colors are Good for Memory?">
            <a:extLst>
              <a:ext uri="{FF2B5EF4-FFF2-40B4-BE49-F238E27FC236}">
                <a16:creationId xmlns:a16="http://schemas.microsoft.com/office/drawing/2014/main" id="{6CB02903-B54E-62C8-8D5D-C19C591A9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7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CE9C5-146D-7578-A619-5C0BFDE6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Color memory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222A7-59DE-A227-F6D5-B6D6D9D07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With Color Complexity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1AA57-B0A9-0BDF-2493-6AD92FBEE305}"/>
              </a:ext>
            </a:extLst>
          </p:cNvPr>
          <p:cNvSpPr txBox="1"/>
          <p:nvPr/>
        </p:nvSpPr>
        <p:spPr>
          <a:xfrm>
            <a:off x="9279147" y="5926348"/>
            <a:ext cx="277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Azim Chyngozhoev 20212003</a:t>
            </a:r>
          </a:p>
        </p:txBody>
      </p:sp>
    </p:spTree>
    <p:extLst>
      <p:ext uri="{BB962C8B-B14F-4D97-AF65-F5344CB8AC3E}">
        <p14:creationId xmlns:p14="http://schemas.microsoft.com/office/powerpoint/2010/main" val="2811016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8B4B-AF87-8785-8E82-F209FEA5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CAC234-00D6-9C38-A8E1-2E80EBEC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7" y="1984076"/>
            <a:ext cx="3378693" cy="2252462"/>
          </a:xfrm>
        </p:spPr>
      </p:pic>
      <p:pic>
        <p:nvPicPr>
          <p:cNvPr id="7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92E83535-B3F8-081D-5B4D-EF6FBBFFB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1" y="1984076"/>
            <a:ext cx="3378693" cy="2252462"/>
          </a:xfrm>
          <a:prstGeom prst="rect">
            <a:avLst/>
          </a:prstGeom>
        </p:spPr>
      </p:pic>
      <p:pic>
        <p:nvPicPr>
          <p:cNvPr id="9" name="Picture 8" descr="A picture containing text, screen, flat, night sky&#10;&#10;Description automatically generated">
            <a:extLst>
              <a:ext uri="{FF2B5EF4-FFF2-40B4-BE49-F238E27FC236}">
                <a16:creationId xmlns:a16="http://schemas.microsoft.com/office/drawing/2014/main" id="{BFE19FD6-FE60-0608-06EA-899C0744F4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2" y="4374077"/>
            <a:ext cx="3378693" cy="2252462"/>
          </a:xfrm>
          <a:prstGeom prst="rect">
            <a:avLst/>
          </a:prstGeom>
        </p:spPr>
      </p:pic>
      <p:pic>
        <p:nvPicPr>
          <p:cNvPr id="11" name="Picture 10" descr="A picture containing text, indoor, electronics, night sky&#10;&#10;Description automatically generated">
            <a:extLst>
              <a:ext uri="{FF2B5EF4-FFF2-40B4-BE49-F238E27FC236}">
                <a16:creationId xmlns:a16="http://schemas.microsoft.com/office/drawing/2014/main" id="{0CA6F314-8720-D003-0779-552B21E3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7" y="4374077"/>
            <a:ext cx="3378693" cy="2252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9B1D1B-F622-B431-DF55-DE90D74C5882}"/>
              </a:ext>
            </a:extLst>
          </p:cNvPr>
          <p:cNvSpPr txBox="1"/>
          <p:nvPr/>
        </p:nvSpPr>
        <p:spPr>
          <a:xfrm>
            <a:off x="7782462" y="1984076"/>
            <a:ext cx="401356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Fixation</a:t>
            </a:r>
          </a:p>
          <a:p>
            <a:pPr marL="2628900" lvl="5" indent="-342900" algn="ctr">
              <a:buAutoNum type="arabicPeriod"/>
            </a:pPr>
            <a:endParaRPr lang="en-US" sz="2000" dirty="0"/>
          </a:p>
          <a:p>
            <a:pPr marL="2628900" lvl="5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r>
              <a:rPr lang="en-US" sz="2000" dirty="0"/>
              <a:t>Encoding 0.5s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Mask</a:t>
            </a: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Cue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5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8B4B-AF87-8785-8E82-F209FEA5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CAC234-00D6-9C38-A8E1-2E80EBEC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7" y="1984076"/>
            <a:ext cx="3378693" cy="2252462"/>
          </a:xfrm>
        </p:spPr>
      </p:pic>
      <p:pic>
        <p:nvPicPr>
          <p:cNvPr id="7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92E83535-B3F8-081D-5B4D-EF6FBBFFB0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1" y="1984076"/>
            <a:ext cx="3378693" cy="2252462"/>
          </a:xfrm>
          <a:prstGeom prst="rect">
            <a:avLst/>
          </a:prstGeom>
        </p:spPr>
      </p:pic>
      <p:pic>
        <p:nvPicPr>
          <p:cNvPr id="9" name="Picture 8" descr="A picture containing text, screen, flat, night sky&#10;&#10;Description automatically generated">
            <a:extLst>
              <a:ext uri="{FF2B5EF4-FFF2-40B4-BE49-F238E27FC236}">
                <a16:creationId xmlns:a16="http://schemas.microsoft.com/office/drawing/2014/main" id="{BFE19FD6-FE60-0608-06EA-899C0744F4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2" y="4374077"/>
            <a:ext cx="3378693" cy="2252462"/>
          </a:xfrm>
          <a:prstGeom prst="rect">
            <a:avLst/>
          </a:prstGeom>
        </p:spPr>
      </p:pic>
      <p:pic>
        <p:nvPicPr>
          <p:cNvPr id="11" name="Picture 10" descr="A picture containing text, indoor, electronics, night sky&#10;&#10;Description automatically generated">
            <a:extLst>
              <a:ext uri="{FF2B5EF4-FFF2-40B4-BE49-F238E27FC236}">
                <a16:creationId xmlns:a16="http://schemas.microsoft.com/office/drawing/2014/main" id="{0CA6F314-8720-D003-0779-552B21E3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7" y="4374077"/>
            <a:ext cx="3378693" cy="2252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9B1D1B-F622-B431-DF55-DE90D74C5882}"/>
              </a:ext>
            </a:extLst>
          </p:cNvPr>
          <p:cNvSpPr txBox="1"/>
          <p:nvPr/>
        </p:nvSpPr>
        <p:spPr>
          <a:xfrm>
            <a:off x="7782462" y="1984076"/>
            <a:ext cx="401356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Fixation</a:t>
            </a: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Encoding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r>
              <a:rPr lang="en-US" sz="2000" dirty="0"/>
              <a:t>Mask 0.5s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Cue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8B4B-AF87-8785-8E82-F209FEA5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CAC234-00D6-9C38-A8E1-2E80EBEC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4076"/>
            <a:ext cx="3378693" cy="2252462"/>
          </a:xfrm>
        </p:spPr>
      </p:pic>
      <p:pic>
        <p:nvPicPr>
          <p:cNvPr id="7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92E83535-B3F8-081D-5B4D-EF6FBBFFB0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1" y="1984076"/>
            <a:ext cx="3378693" cy="2252462"/>
          </a:xfrm>
          <a:prstGeom prst="rect">
            <a:avLst/>
          </a:prstGeom>
        </p:spPr>
      </p:pic>
      <p:pic>
        <p:nvPicPr>
          <p:cNvPr id="9" name="Picture 8" descr="A picture containing text, screen, flat, night sky&#10;&#10;Description automatically generated">
            <a:extLst>
              <a:ext uri="{FF2B5EF4-FFF2-40B4-BE49-F238E27FC236}">
                <a16:creationId xmlns:a16="http://schemas.microsoft.com/office/drawing/2014/main" id="{BFE19FD6-FE60-0608-06EA-899C0744F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2" y="4374077"/>
            <a:ext cx="3378693" cy="2252462"/>
          </a:xfrm>
          <a:prstGeom prst="rect">
            <a:avLst/>
          </a:prstGeom>
        </p:spPr>
      </p:pic>
      <p:pic>
        <p:nvPicPr>
          <p:cNvPr id="11" name="Picture 10" descr="A picture containing text, indoor, electronics, night sky&#10;&#10;Description automatically generated">
            <a:extLst>
              <a:ext uri="{FF2B5EF4-FFF2-40B4-BE49-F238E27FC236}">
                <a16:creationId xmlns:a16="http://schemas.microsoft.com/office/drawing/2014/main" id="{0CA6F314-8720-D003-0779-552B21E3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7" y="4374077"/>
            <a:ext cx="3378693" cy="2252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9B1D1B-F622-B431-DF55-DE90D74C5882}"/>
              </a:ext>
            </a:extLst>
          </p:cNvPr>
          <p:cNvSpPr txBox="1"/>
          <p:nvPr/>
        </p:nvSpPr>
        <p:spPr>
          <a:xfrm>
            <a:off x="7782462" y="1984076"/>
            <a:ext cx="401356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Fixation</a:t>
            </a: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Encoding</a:t>
            </a: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Mask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r>
              <a:rPr lang="en-US" sz="2000" dirty="0"/>
              <a:t>Cue “yes” or “no”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8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8B4B-AF87-8785-8E82-F209FEA5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CAC234-00D6-9C38-A8E1-2E80EBEC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4076"/>
            <a:ext cx="3378693" cy="2252462"/>
          </a:xfrm>
        </p:spPr>
      </p:pic>
      <p:pic>
        <p:nvPicPr>
          <p:cNvPr id="7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92E83535-B3F8-081D-5B4D-EF6FBBFFB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1" y="1984076"/>
            <a:ext cx="3378693" cy="2252462"/>
          </a:xfrm>
          <a:prstGeom prst="rect">
            <a:avLst/>
          </a:prstGeom>
        </p:spPr>
      </p:pic>
      <p:pic>
        <p:nvPicPr>
          <p:cNvPr id="9" name="Picture 8" descr="A picture containing text, screen, flat, night sky&#10;&#10;Description automatically generated">
            <a:extLst>
              <a:ext uri="{FF2B5EF4-FFF2-40B4-BE49-F238E27FC236}">
                <a16:creationId xmlns:a16="http://schemas.microsoft.com/office/drawing/2014/main" id="{BFE19FD6-FE60-0608-06EA-899C0744F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2" y="4374077"/>
            <a:ext cx="3378693" cy="2252462"/>
          </a:xfrm>
          <a:prstGeom prst="rect">
            <a:avLst/>
          </a:prstGeom>
        </p:spPr>
      </p:pic>
      <p:pic>
        <p:nvPicPr>
          <p:cNvPr id="11" name="Picture 10" descr="A picture containing text, indoor, electronics, night sky&#10;&#10;Description automatically generated">
            <a:extLst>
              <a:ext uri="{FF2B5EF4-FFF2-40B4-BE49-F238E27FC236}">
                <a16:creationId xmlns:a16="http://schemas.microsoft.com/office/drawing/2014/main" id="{0CA6F314-8720-D003-0779-552B21E3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7" y="4374077"/>
            <a:ext cx="3378693" cy="2252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9B1D1B-F622-B431-DF55-DE90D74C5882}"/>
              </a:ext>
            </a:extLst>
          </p:cNvPr>
          <p:cNvSpPr txBox="1"/>
          <p:nvPr/>
        </p:nvSpPr>
        <p:spPr>
          <a:xfrm>
            <a:off x="7975109" y="1984076"/>
            <a:ext cx="40135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0 – 30 trials are inharmonious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30 – 40 trials are harmonious red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40 – 50 trials are harmonious green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50 – 60 trials are harmonious blue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60 – 70 trails are inharmonious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381174-4725-714F-3895-B61660D0477F}"/>
              </a:ext>
            </a:extLst>
          </p:cNvPr>
          <p:cNvSpPr/>
          <p:nvPr/>
        </p:nvSpPr>
        <p:spPr>
          <a:xfrm>
            <a:off x="8124669" y="2390931"/>
            <a:ext cx="434715" cy="3897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910297-EC6E-CD4F-B057-96E33EF7FB9F}"/>
              </a:ext>
            </a:extLst>
          </p:cNvPr>
          <p:cNvSpPr/>
          <p:nvPr/>
        </p:nvSpPr>
        <p:spPr>
          <a:xfrm>
            <a:off x="8766588" y="2390931"/>
            <a:ext cx="434715" cy="3897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CD45A-AFC5-DC4D-B2FF-666CFC0086B0}"/>
              </a:ext>
            </a:extLst>
          </p:cNvPr>
          <p:cNvSpPr/>
          <p:nvPr/>
        </p:nvSpPr>
        <p:spPr>
          <a:xfrm>
            <a:off x="9408507" y="2390931"/>
            <a:ext cx="434715" cy="389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E89C48-1252-CBC3-4AA2-5274C5E0DDDB}"/>
              </a:ext>
            </a:extLst>
          </p:cNvPr>
          <p:cNvSpPr/>
          <p:nvPr/>
        </p:nvSpPr>
        <p:spPr>
          <a:xfrm>
            <a:off x="10050426" y="2390931"/>
            <a:ext cx="434715" cy="3897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B5615C-BD30-2A33-78BB-9D882F6610A5}"/>
              </a:ext>
            </a:extLst>
          </p:cNvPr>
          <p:cNvSpPr/>
          <p:nvPr/>
        </p:nvSpPr>
        <p:spPr>
          <a:xfrm>
            <a:off x="10692345" y="2390931"/>
            <a:ext cx="434715" cy="3897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DD8A86-4FB9-E678-21CA-9299A2886204}"/>
              </a:ext>
            </a:extLst>
          </p:cNvPr>
          <p:cNvSpPr/>
          <p:nvPr/>
        </p:nvSpPr>
        <p:spPr>
          <a:xfrm>
            <a:off x="8124669" y="3187530"/>
            <a:ext cx="434715" cy="389744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6A4AF-16E4-09DA-0C32-576041E9FAF9}"/>
              </a:ext>
            </a:extLst>
          </p:cNvPr>
          <p:cNvSpPr/>
          <p:nvPr/>
        </p:nvSpPr>
        <p:spPr>
          <a:xfrm>
            <a:off x="8766588" y="3187530"/>
            <a:ext cx="434715" cy="389744"/>
          </a:xfrm>
          <a:prstGeom prst="rect">
            <a:avLst/>
          </a:prstGeom>
          <a:solidFill>
            <a:srgbClr val="F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CD0B6-5126-A0ED-CE04-82AF47558CE4}"/>
              </a:ext>
            </a:extLst>
          </p:cNvPr>
          <p:cNvSpPr/>
          <p:nvPr/>
        </p:nvSpPr>
        <p:spPr>
          <a:xfrm>
            <a:off x="9408507" y="3187530"/>
            <a:ext cx="434715" cy="389744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55C436-4A7F-2131-6811-544C99EED7F5}"/>
              </a:ext>
            </a:extLst>
          </p:cNvPr>
          <p:cNvSpPr/>
          <p:nvPr/>
        </p:nvSpPr>
        <p:spPr>
          <a:xfrm>
            <a:off x="10050426" y="3187530"/>
            <a:ext cx="434715" cy="389744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3BEBA2-18D8-A06C-6074-52E417738481}"/>
              </a:ext>
            </a:extLst>
          </p:cNvPr>
          <p:cNvSpPr/>
          <p:nvPr/>
        </p:nvSpPr>
        <p:spPr>
          <a:xfrm>
            <a:off x="10692345" y="3187530"/>
            <a:ext cx="434715" cy="389744"/>
          </a:xfrm>
          <a:prstGeom prst="rect">
            <a:avLst/>
          </a:prstGeom>
          <a:solidFill>
            <a:srgbClr val="6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9453D-C04C-74EE-30EE-A3AF94BDD685}"/>
              </a:ext>
            </a:extLst>
          </p:cNvPr>
          <p:cNvSpPr/>
          <p:nvPr/>
        </p:nvSpPr>
        <p:spPr>
          <a:xfrm>
            <a:off x="8124669" y="3984129"/>
            <a:ext cx="434715" cy="389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DF6075-1118-83D1-C5B7-941D16EBF1EF}"/>
              </a:ext>
            </a:extLst>
          </p:cNvPr>
          <p:cNvSpPr/>
          <p:nvPr/>
        </p:nvSpPr>
        <p:spPr>
          <a:xfrm>
            <a:off x="8766588" y="3984129"/>
            <a:ext cx="434715" cy="3897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1C1835-5FFD-451D-4806-F700672E0254}"/>
              </a:ext>
            </a:extLst>
          </p:cNvPr>
          <p:cNvSpPr/>
          <p:nvPr/>
        </p:nvSpPr>
        <p:spPr>
          <a:xfrm>
            <a:off x="10050425" y="3984129"/>
            <a:ext cx="434715" cy="3897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558EED-63A3-F1A3-DB99-C9D88CE0FF26}"/>
              </a:ext>
            </a:extLst>
          </p:cNvPr>
          <p:cNvSpPr/>
          <p:nvPr/>
        </p:nvSpPr>
        <p:spPr>
          <a:xfrm>
            <a:off x="10692344" y="3984129"/>
            <a:ext cx="434715" cy="3897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49F8D1-3B43-2BBA-CDA9-222BE2AFF000}"/>
              </a:ext>
            </a:extLst>
          </p:cNvPr>
          <p:cNvSpPr/>
          <p:nvPr/>
        </p:nvSpPr>
        <p:spPr>
          <a:xfrm>
            <a:off x="9402849" y="3987972"/>
            <a:ext cx="434715" cy="3897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E9C5E-65D7-75DF-247B-E1831AACAA01}"/>
              </a:ext>
            </a:extLst>
          </p:cNvPr>
          <p:cNvSpPr/>
          <p:nvPr/>
        </p:nvSpPr>
        <p:spPr>
          <a:xfrm>
            <a:off x="8124669" y="4780728"/>
            <a:ext cx="434715" cy="3897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CECB5E-1DAF-5AC3-CAF5-624F4981C097}"/>
              </a:ext>
            </a:extLst>
          </p:cNvPr>
          <p:cNvSpPr/>
          <p:nvPr/>
        </p:nvSpPr>
        <p:spPr>
          <a:xfrm>
            <a:off x="8766588" y="4780728"/>
            <a:ext cx="434715" cy="3897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6B31A0-9CB0-F44C-43D3-E5EC0B5B954E}"/>
              </a:ext>
            </a:extLst>
          </p:cNvPr>
          <p:cNvSpPr/>
          <p:nvPr/>
        </p:nvSpPr>
        <p:spPr>
          <a:xfrm>
            <a:off x="9408507" y="4780728"/>
            <a:ext cx="434715" cy="389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591876-A904-2D77-ADDF-33A5C57F53F0}"/>
              </a:ext>
            </a:extLst>
          </p:cNvPr>
          <p:cNvSpPr/>
          <p:nvPr/>
        </p:nvSpPr>
        <p:spPr>
          <a:xfrm>
            <a:off x="10050426" y="4780728"/>
            <a:ext cx="434715" cy="3897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4E64A9-74CD-B7A0-1635-0893C8A11828}"/>
              </a:ext>
            </a:extLst>
          </p:cNvPr>
          <p:cNvSpPr/>
          <p:nvPr/>
        </p:nvSpPr>
        <p:spPr>
          <a:xfrm>
            <a:off x="10692345" y="4780728"/>
            <a:ext cx="434715" cy="3897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856EAD-9711-AA3B-5BD7-7ABB941D8B83}"/>
              </a:ext>
            </a:extLst>
          </p:cNvPr>
          <p:cNvSpPr/>
          <p:nvPr/>
        </p:nvSpPr>
        <p:spPr>
          <a:xfrm>
            <a:off x="8124668" y="5677395"/>
            <a:ext cx="434715" cy="3897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7D1F13-32C0-4FF5-475C-E1633DA28923}"/>
              </a:ext>
            </a:extLst>
          </p:cNvPr>
          <p:cNvSpPr/>
          <p:nvPr/>
        </p:nvSpPr>
        <p:spPr>
          <a:xfrm>
            <a:off x="8766587" y="5677395"/>
            <a:ext cx="434715" cy="3897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984BA9-1A3C-58D0-8FF8-A31F8F654FEB}"/>
              </a:ext>
            </a:extLst>
          </p:cNvPr>
          <p:cNvSpPr/>
          <p:nvPr/>
        </p:nvSpPr>
        <p:spPr>
          <a:xfrm>
            <a:off x="9408506" y="5677395"/>
            <a:ext cx="434715" cy="389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E976BD-824B-0865-3DE8-8247ECA57920}"/>
              </a:ext>
            </a:extLst>
          </p:cNvPr>
          <p:cNvSpPr/>
          <p:nvPr/>
        </p:nvSpPr>
        <p:spPr>
          <a:xfrm>
            <a:off x="10050425" y="5677395"/>
            <a:ext cx="434715" cy="3897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770032-F5E2-1BD9-DC59-C843C7585C86}"/>
              </a:ext>
            </a:extLst>
          </p:cNvPr>
          <p:cNvSpPr/>
          <p:nvPr/>
        </p:nvSpPr>
        <p:spPr>
          <a:xfrm>
            <a:off x="10692344" y="5677395"/>
            <a:ext cx="434715" cy="3897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C77076-FB6B-9061-5B33-A33108B2F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6316" b="-1"/>
          <a:stretch/>
        </p:blipFill>
        <p:spPr>
          <a:xfrm>
            <a:off x="6094532" y="10"/>
            <a:ext cx="6093578" cy="3431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607527-6BB8-64EF-B100-C309852F00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r="6316" b="-1"/>
          <a:stretch/>
        </p:blipFill>
        <p:spPr>
          <a:xfrm>
            <a:off x="4763" y="10"/>
            <a:ext cx="6093578" cy="3431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3D09F-A37A-ABF3-F897-7E11ED4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r="1875" b="-3"/>
          <a:stretch/>
        </p:blipFill>
        <p:spPr>
          <a:xfrm>
            <a:off x="6097280" y="3426870"/>
            <a:ext cx="6093578" cy="3431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4FC1F-BCDF-7828-48B9-EEF928C80C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</a:blip>
          <a:srcRect r="4543" b="2"/>
          <a:stretch/>
        </p:blipFill>
        <p:spPr>
          <a:xfrm>
            <a:off x="7511" y="3461376"/>
            <a:ext cx="6093578" cy="3431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1304D-6390-29D8-06DA-315189EC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31" y="95906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Avenir Next LT Pro" panose="020B0504020202020204" pitchFamily="34" charset="0"/>
              </a:rPr>
              <a:t>Data Processing Results</a:t>
            </a:r>
          </a:p>
        </p:txBody>
      </p:sp>
    </p:spTree>
    <p:extLst>
      <p:ext uri="{BB962C8B-B14F-4D97-AF65-F5344CB8AC3E}">
        <p14:creationId xmlns:p14="http://schemas.microsoft.com/office/powerpoint/2010/main" val="3518268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7BFD5-754D-389C-5C58-0E479A62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96743-2BCF-9C77-A99D-EE7190E92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Each 150 x 71</a:t>
            </a:r>
          </a:p>
          <a:p>
            <a:endParaRPr lang="en-US" sz="2000" dirty="0"/>
          </a:p>
          <a:p>
            <a:r>
              <a:rPr lang="en-US" sz="2000" dirty="0"/>
              <a:t>Which colors displayed</a:t>
            </a:r>
          </a:p>
          <a:p>
            <a:r>
              <a:rPr lang="en-US" sz="2000" dirty="0"/>
              <a:t>Positions of squares</a:t>
            </a:r>
          </a:p>
          <a:p>
            <a:r>
              <a:rPr lang="en-US" sz="2000" dirty="0"/>
              <a:t>Exact time of display</a:t>
            </a:r>
          </a:p>
          <a:p>
            <a:r>
              <a:rPr lang="en-US" sz="2000" dirty="0"/>
              <a:t>Reaction Time</a:t>
            </a:r>
          </a:p>
          <a:p>
            <a:r>
              <a:rPr lang="en-US" sz="2000" dirty="0"/>
              <a:t>Key response</a:t>
            </a:r>
          </a:p>
          <a:p>
            <a:r>
              <a:rPr lang="en-US" sz="2000" dirty="0"/>
              <a:t>Correct response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301A67-5021-4116-6991-6A326DC4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67" y="3979972"/>
            <a:ext cx="6105170" cy="244206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55A916-1BB9-DEDE-0710-05ED2785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67" y="1510034"/>
            <a:ext cx="6081444" cy="24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5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EA4FC1F-BCDF-7828-48B9-EEF928C80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18" b="-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3" name="Picture 1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2C607527-6BB8-64EF-B100-C309852F0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03" b="-1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33D09F-A37A-ABF3-F897-7E11ED477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999" b="2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1304D-6390-29D8-06DA-315189EC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venir Next LT Pro" panose="020B0504020202020204" pitchFamily="34" charset="0"/>
              </a:rPr>
              <a:t>Data Processing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E88A-134D-A4AA-4DE9-EA62782E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n-US" sz="1700" dirty="0"/>
              <a:t>Not easy…</a:t>
            </a:r>
          </a:p>
          <a:p>
            <a:r>
              <a:rPr lang="en-US" sz="1700" dirty="0"/>
              <a:t>3 hours spent…</a:t>
            </a:r>
          </a:p>
          <a:p>
            <a:endParaRPr lang="en-US" sz="1700" dirty="0"/>
          </a:p>
          <a:p>
            <a:r>
              <a:rPr lang="en-US" sz="1700" dirty="0"/>
              <a:t>Google </a:t>
            </a:r>
            <a:r>
              <a:rPr lang="en-US" sz="1700" dirty="0" err="1"/>
              <a:t>colab</a:t>
            </a:r>
            <a:endParaRPr lang="en-US" sz="1700" dirty="0"/>
          </a:p>
          <a:p>
            <a:r>
              <a:rPr lang="en-US" sz="1700" dirty="0"/>
              <a:t>Pandas </a:t>
            </a:r>
            <a:r>
              <a:rPr lang="en-US" sz="1700" dirty="0" err="1"/>
              <a:t>Dataframe</a:t>
            </a:r>
            <a:r>
              <a:rPr lang="en-US" sz="1700" dirty="0"/>
              <a:t>, Matplotlib, </a:t>
            </a:r>
            <a:r>
              <a:rPr lang="en-US" sz="1700" dirty="0" err="1"/>
              <a:t>Numpy</a:t>
            </a:r>
            <a:r>
              <a:rPr lang="en-US" sz="1700" dirty="0"/>
              <a:t>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C77076-FB6B-9061-5B33-A33108B2F3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755" b="-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5901-50D0-08F0-7521-2CD82C207C8C}"/>
              </a:ext>
            </a:extLst>
          </p:cNvPr>
          <p:cNvSpPr/>
          <p:nvPr/>
        </p:nvSpPr>
        <p:spPr>
          <a:xfrm>
            <a:off x="-9145" y="845389"/>
            <a:ext cx="207553" cy="8143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2806-CDDB-1240-E55A-FACA12F2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596" y="891336"/>
            <a:ext cx="10515600" cy="1325563"/>
          </a:xfrm>
        </p:spPr>
        <p:txBody>
          <a:bodyPr/>
          <a:lstStyle/>
          <a:p>
            <a:r>
              <a:rPr lang="en-US" dirty="0"/>
              <a:t>Hello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AAC4936-BA74-E56A-284D-CF9710DEC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51" y="884363"/>
            <a:ext cx="2360674" cy="1613404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BA82AC-E5E8-7FE9-7F22-A0303C3B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3" y="5062358"/>
            <a:ext cx="2309557" cy="157846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41F603D-A41A-5686-CEEF-A03B6FDA9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36" y="3000968"/>
            <a:ext cx="2362255" cy="1614485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EE6C221A-5325-57CA-3CC1-CF96FFA78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9" y="5062361"/>
            <a:ext cx="2362255" cy="161448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CD7E70C-E53C-3643-754A-1E1C5A39E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86" y="3014023"/>
            <a:ext cx="2342347" cy="1600879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15F57262-DE6B-DF71-06F3-BC33385BF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02" y="3040643"/>
            <a:ext cx="2362255" cy="1614484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C51900C-55B4-6AC2-2982-D24AE1CBB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37" y="5062358"/>
            <a:ext cx="2344920" cy="1602637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73F9E701-DC87-04B3-B897-17B245AA4F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0" y="5062359"/>
            <a:ext cx="2362257" cy="1614486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63CC952-74AB-B579-81F7-4019F9FF39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79" y="2985247"/>
            <a:ext cx="2362257" cy="1614486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69912C3A-E3F9-2065-EEEA-B24D1A6A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4" y="871432"/>
            <a:ext cx="2362257" cy="1614486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156CA06F-EF98-517E-11EA-B1C0F8D824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0" y="871433"/>
            <a:ext cx="2362257" cy="1614486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5CC5D6BF-10BA-F075-027C-8F91AA108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46" y="883281"/>
            <a:ext cx="2362257" cy="1614486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CA92FC08-1D35-6F74-18F5-564244824A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79" y="5104071"/>
            <a:ext cx="2362254" cy="1614484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896AA69E-536D-95BB-FDC5-4B04570679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3" y="3000967"/>
            <a:ext cx="2362257" cy="1614486"/>
          </a:xfrm>
          <a:prstGeom prst="rect">
            <a:avLst/>
          </a:prstGeom>
        </p:spPr>
      </p:pic>
      <p:pic>
        <p:nvPicPr>
          <p:cNvPr id="36" name="Picture 35" descr="Chart, line chart&#10;&#10;Description automatically generated">
            <a:extLst>
              <a:ext uri="{FF2B5EF4-FFF2-40B4-BE49-F238E27FC236}">
                <a16:creationId xmlns:a16="http://schemas.microsoft.com/office/drawing/2014/main" id="{872DF6B7-E18C-2DD5-9781-F60B45C42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36" y="2975089"/>
            <a:ext cx="2362255" cy="1614485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E277B463-542E-99B0-9DF8-58A00978A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86" y="2988144"/>
            <a:ext cx="2342347" cy="1600879"/>
          </a:xfrm>
          <a:prstGeom prst="rect">
            <a:avLst/>
          </a:prstGeom>
        </p:spPr>
      </p:pic>
      <p:pic>
        <p:nvPicPr>
          <p:cNvPr id="38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E46A22D4-6BDF-AC2A-C124-0F0AEEC1F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02" y="3014764"/>
            <a:ext cx="2362255" cy="1614484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B414BE64-E9B2-9977-9650-067BD9EB27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79" y="2959368"/>
            <a:ext cx="2362257" cy="1614486"/>
          </a:xfrm>
          <a:prstGeom prst="rect">
            <a:avLst/>
          </a:prstGeom>
        </p:spPr>
      </p:pic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02126868-737B-2252-2FDC-EED307DC15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826" y="857403"/>
            <a:ext cx="2360674" cy="1613404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A3437AD4-6657-7D1B-2FE4-900F17B2E9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3" y="2975089"/>
            <a:ext cx="2362257" cy="1614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28D83-D300-4588-712B-FF9D19D0C1B6}"/>
              </a:ext>
            </a:extLst>
          </p:cNvPr>
          <p:cNvSpPr txBox="1"/>
          <p:nvPr/>
        </p:nvSpPr>
        <p:spPr>
          <a:xfrm>
            <a:off x="439947" y="94891"/>
            <a:ext cx="4037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– Accuracy %</a:t>
            </a:r>
          </a:p>
        </p:txBody>
      </p:sp>
    </p:spTree>
    <p:extLst>
      <p:ext uri="{BB962C8B-B14F-4D97-AF65-F5344CB8AC3E}">
        <p14:creationId xmlns:p14="http://schemas.microsoft.com/office/powerpoint/2010/main" val="898024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D3334623-1587-180C-6DF6-F6FA224C1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895350" y="580376"/>
            <a:ext cx="10401300" cy="58496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62C011-2744-C247-8C7F-6B9D03008D9A}"/>
              </a:ext>
            </a:extLst>
          </p:cNvPr>
          <p:cNvSpPr/>
          <p:nvPr/>
        </p:nvSpPr>
        <p:spPr>
          <a:xfrm>
            <a:off x="5105394" y="863600"/>
            <a:ext cx="949963" cy="4734561"/>
          </a:xfrm>
          <a:prstGeom prst="rect">
            <a:avLst/>
          </a:prstGeom>
          <a:solidFill>
            <a:srgbClr val="FFABAB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4BD889-1023-6F43-E66B-F06599B1264C}"/>
              </a:ext>
            </a:extLst>
          </p:cNvPr>
          <p:cNvSpPr/>
          <p:nvPr/>
        </p:nvSpPr>
        <p:spPr>
          <a:xfrm>
            <a:off x="6055357" y="863600"/>
            <a:ext cx="949963" cy="473456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1067B2-E05D-B9E4-8488-B7360F1A3B08}"/>
              </a:ext>
            </a:extLst>
          </p:cNvPr>
          <p:cNvSpPr/>
          <p:nvPr/>
        </p:nvSpPr>
        <p:spPr>
          <a:xfrm>
            <a:off x="7005314" y="863601"/>
            <a:ext cx="949963" cy="47345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6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D3334623-1587-180C-6DF6-F6FA224C1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895350" y="504176"/>
            <a:ext cx="10401300" cy="5849647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C30DEC2-BEBA-91D0-289C-A099EA635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504176"/>
            <a:ext cx="10391688" cy="584964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8FA1C80-5A03-B391-1828-FB70D173FA00}"/>
              </a:ext>
            </a:extLst>
          </p:cNvPr>
          <p:cNvSpPr/>
          <p:nvPr/>
        </p:nvSpPr>
        <p:spPr>
          <a:xfrm>
            <a:off x="5090154" y="797560"/>
            <a:ext cx="949963" cy="4734561"/>
          </a:xfrm>
          <a:prstGeom prst="rect">
            <a:avLst/>
          </a:prstGeom>
          <a:solidFill>
            <a:srgbClr val="FFABAB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E2016C-198C-43FF-B0A0-3619904D0280}"/>
              </a:ext>
            </a:extLst>
          </p:cNvPr>
          <p:cNvSpPr/>
          <p:nvPr/>
        </p:nvSpPr>
        <p:spPr>
          <a:xfrm>
            <a:off x="6040117" y="797560"/>
            <a:ext cx="949963" cy="473456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F0ADC8-0532-519D-BDA1-AEA61EA3013C}"/>
              </a:ext>
            </a:extLst>
          </p:cNvPr>
          <p:cNvSpPr/>
          <p:nvPr/>
        </p:nvSpPr>
        <p:spPr>
          <a:xfrm>
            <a:off x="6990074" y="797561"/>
            <a:ext cx="949963" cy="47345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8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2ECB-B3A4-3E5A-12F2-0123E69E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259E-BA05-DBD8-E33A-C5D5F60FA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Iconic memory</a:t>
            </a:r>
          </a:p>
          <a:p>
            <a:r>
              <a:rPr lang="en-US" dirty="0"/>
              <a:t>Thomas </a:t>
            </a:r>
            <a:r>
              <a:rPr lang="en-US" dirty="0" err="1"/>
              <a:t>Sanocki</a:t>
            </a:r>
            <a:r>
              <a:rPr lang="en-US" dirty="0"/>
              <a:t>, Noah </a:t>
            </a:r>
            <a:r>
              <a:rPr lang="en-US" dirty="0" err="1"/>
              <a:t>Sulman</a:t>
            </a:r>
            <a:r>
              <a:rPr lang="en-US" dirty="0"/>
              <a:t> “color relations” experiment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1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D3334623-1587-180C-6DF6-F6FA224C1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895350" y="504176"/>
            <a:ext cx="10401300" cy="584964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759E961-0761-2B26-0B74-B2C2CA76C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504176"/>
            <a:ext cx="11010913" cy="58496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05170F-D9D8-FA96-3913-9B0A1589E3A5}"/>
              </a:ext>
            </a:extLst>
          </p:cNvPr>
          <p:cNvSpPr/>
          <p:nvPr/>
        </p:nvSpPr>
        <p:spPr>
          <a:xfrm>
            <a:off x="5105394" y="863600"/>
            <a:ext cx="949963" cy="4734561"/>
          </a:xfrm>
          <a:prstGeom prst="rect">
            <a:avLst/>
          </a:prstGeom>
          <a:solidFill>
            <a:srgbClr val="FFABAB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4423D-A0DE-B9CE-B550-15A83EC26BBF}"/>
              </a:ext>
            </a:extLst>
          </p:cNvPr>
          <p:cNvSpPr/>
          <p:nvPr/>
        </p:nvSpPr>
        <p:spPr>
          <a:xfrm>
            <a:off x="6055357" y="863600"/>
            <a:ext cx="949963" cy="473456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6578F9-A8C5-AB2A-F5DC-EB74ED1E99B9}"/>
              </a:ext>
            </a:extLst>
          </p:cNvPr>
          <p:cNvSpPr/>
          <p:nvPr/>
        </p:nvSpPr>
        <p:spPr>
          <a:xfrm>
            <a:off x="7005314" y="863601"/>
            <a:ext cx="949963" cy="473456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F57A20BA-414D-DF28-D197-EE9A1EC7D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9" y="656576"/>
            <a:ext cx="11010913" cy="58496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F969C6C-285E-27E5-7369-F900968F1B06}"/>
              </a:ext>
            </a:extLst>
          </p:cNvPr>
          <p:cNvSpPr/>
          <p:nvPr/>
        </p:nvSpPr>
        <p:spPr>
          <a:xfrm>
            <a:off x="5257793" y="939800"/>
            <a:ext cx="949963" cy="4734561"/>
          </a:xfrm>
          <a:prstGeom prst="rect">
            <a:avLst/>
          </a:prstGeom>
          <a:solidFill>
            <a:srgbClr val="FFABAB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DC3411-6DFE-4CC3-83A1-AAFBA6D7FE09}"/>
              </a:ext>
            </a:extLst>
          </p:cNvPr>
          <p:cNvSpPr/>
          <p:nvPr/>
        </p:nvSpPr>
        <p:spPr>
          <a:xfrm>
            <a:off x="6207756" y="939800"/>
            <a:ext cx="949963" cy="473456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8B5240-A525-9BE7-0861-EE580AFE7CD1}"/>
              </a:ext>
            </a:extLst>
          </p:cNvPr>
          <p:cNvSpPr/>
          <p:nvPr/>
        </p:nvSpPr>
        <p:spPr>
          <a:xfrm>
            <a:off x="7157719" y="939801"/>
            <a:ext cx="949963" cy="47345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5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D3334623-1587-180C-6DF6-F6FA224C1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895350" y="504176"/>
            <a:ext cx="10401300" cy="584964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759E961-0761-2B26-0B74-B2C2CA76C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504176"/>
            <a:ext cx="11010913" cy="5849647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3A2D88B-B657-D1EB-4DAB-64E97981A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96" y="504176"/>
            <a:ext cx="11080066" cy="584964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89E8BB-2842-40A7-FCB4-94603E0D27BA}"/>
              </a:ext>
            </a:extLst>
          </p:cNvPr>
          <p:cNvSpPr/>
          <p:nvPr/>
        </p:nvSpPr>
        <p:spPr>
          <a:xfrm>
            <a:off x="5093748" y="799161"/>
            <a:ext cx="949963" cy="4734561"/>
          </a:xfrm>
          <a:prstGeom prst="rect">
            <a:avLst/>
          </a:prstGeom>
          <a:solidFill>
            <a:srgbClr val="FFABAB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7A3AC9-EDFA-C847-B856-8FBCC8EF626E}"/>
              </a:ext>
            </a:extLst>
          </p:cNvPr>
          <p:cNvSpPr/>
          <p:nvPr/>
        </p:nvSpPr>
        <p:spPr>
          <a:xfrm>
            <a:off x="6043711" y="799161"/>
            <a:ext cx="949963" cy="473456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64044D-B695-00E7-B8CC-26F5CC845389}"/>
              </a:ext>
            </a:extLst>
          </p:cNvPr>
          <p:cNvSpPr/>
          <p:nvPr/>
        </p:nvSpPr>
        <p:spPr>
          <a:xfrm>
            <a:off x="6993668" y="799162"/>
            <a:ext cx="949963" cy="47345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2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8BFDD72-2532-D069-841F-5F15182E8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683063"/>
            <a:ext cx="9496425" cy="5491874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231B7B-91EF-0CDD-0736-AEAE0DB071B9}"/>
              </a:ext>
            </a:extLst>
          </p:cNvPr>
          <p:cNvSpPr/>
          <p:nvPr/>
        </p:nvSpPr>
        <p:spPr>
          <a:xfrm>
            <a:off x="5067300" y="960120"/>
            <a:ext cx="910590" cy="4457503"/>
          </a:xfrm>
          <a:prstGeom prst="rect">
            <a:avLst/>
          </a:prstGeom>
          <a:solidFill>
            <a:srgbClr val="FFABAB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D20FB-933E-AC5A-6D45-1166F9BBCB7F}"/>
              </a:ext>
            </a:extLst>
          </p:cNvPr>
          <p:cNvSpPr/>
          <p:nvPr/>
        </p:nvSpPr>
        <p:spPr>
          <a:xfrm>
            <a:off x="5977890" y="960120"/>
            <a:ext cx="910590" cy="4457503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58C11A-8550-81A4-D1FD-4A0B418065F0}"/>
              </a:ext>
            </a:extLst>
          </p:cNvPr>
          <p:cNvSpPr/>
          <p:nvPr/>
        </p:nvSpPr>
        <p:spPr>
          <a:xfrm>
            <a:off x="6888480" y="960120"/>
            <a:ext cx="883920" cy="4457503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3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8BFDD72-2532-D069-841F-5F15182E8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683063"/>
            <a:ext cx="9496425" cy="5491874"/>
          </a:xfr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1530788-C9D3-57C7-4244-FFA14A015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07" y="669764"/>
            <a:ext cx="9496424" cy="55051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875023D-3E9F-EF55-B197-5374B83F7B13}"/>
              </a:ext>
            </a:extLst>
          </p:cNvPr>
          <p:cNvSpPr/>
          <p:nvPr/>
        </p:nvSpPr>
        <p:spPr>
          <a:xfrm>
            <a:off x="7955274" y="6359435"/>
            <a:ext cx="1299040" cy="25196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28FD30-317B-2D36-FEE6-86FF62CFB932}"/>
              </a:ext>
            </a:extLst>
          </p:cNvPr>
          <p:cNvSpPr/>
          <p:nvPr/>
        </p:nvSpPr>
        <p:spPr>
          <a:xfrm>
            <a:off x="5105391" y="971364"/>
            <a:ext cx="886977" cy="4442300"/>
          </a:xfrm>
          <a:prstGeom prst="rect">
            <a:avLst/>
          </a:prstGeom>
          <a:solidFill>
            <a:srgbClr val="FFABAB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0F8973-DE8B-5CBD-C6FD-A890AE4A2CBC}"/>
              </a:ext>
            </a:extLst>
          </p:cNvPr>
          <p:cNvSpPr/>
          <p:nvPr/>
        </p:nvSpPr>
        <p:spPr>
          <a:xfrm>
            <a:off x="5992368" y="962025"/>
            <a:ext cx="886977" cy="4442300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EE2E04-F722-B4E2-CEF7-0A484DF38239}"/>
              </a:ext>
            </a:extLst>
          </p:cNvPr>
          <p:cNvSpPr/>
          <p:nvPr/>
        </p:nvSpPr>
        <p:spPr>
          <a:xfrm>
            <a:off x="6888865" y="962023"/>
            <a:ext cx="944495" cy="44423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40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8BFDD72-2532-D069-841F-5F15182E8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683063"/>
            <a:ext cx="9496425" cy="5491874"/>
          </a:xfrm>
        </p:spPr>
      </p:pic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8D2356BA-7654-CE29-E6B1-8A533323B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683064"/>
            <a:ext cx="10052091" cy="549187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8EBAD66-4113-C4D6-7C0A-BB6652274D56}"/>
              </a:ext>
            </a:extLst>
          </p:cNvPr>
          <p:cNvSpPr/>
          <p:nvPr/>
        </p:nvSpPr>
        <p:spPr>
          <a:xfrm>
            <a:off x="5067300" y="960120"/>
            <a:ext cx="910590" cy="4440555"/>
          </a:xfrm>
          <a:prstGeom prst="rect">
            <a:avLst/>
          </a:prstGeom>
          <a:solidFill>
            <a:srgbClr val="FFABAB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F2EC6B-98BA-5AF1-266A-27FCDE3F702C}"/>
              </a:ext>
            </a:extLst>
          </p:cNvPr>
          <p:cNvSpPr/>
          <p:nvPr/>
        </p:nvSpPr>
        <p:spPr>
          <a:xfrm>
            <a:off x="5977890" y="960120"/>
            <a:ext cx="910590" cy="4440555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60AA19-27D4-7B9E-C970-A9E7A58BCD19}"/>
              </a:ext>
            </a:extLst>
          </p:cNvPr>
          <p:cNvSpPr/>
          <p:nvPr/>
        </p:nvSpPr>
        <p:spPr>
          <a:xfrm>
            <a:off x="6888480" y="960120"/>
            <a:ext cx="883920" cy="444055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14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8BFDD72-2532-D069-841F-5F15182E8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683063"/>
            <a:ext cx="9496425" cy="5491874"/>
          </a:xfrm>
        </p:spPr>
      </p:pic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8D2356BA-7654-CE29-E6B1-8A533323B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683064"/>
            <a:ext cx="10052091" cy="549187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F2A4F23-5A5A-451D-EA67-5D407CFE0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71" y="683062"/>
            <a:ext cx="10375721" cy="5491875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64F8731-011C-8AC9-BA95-BDFB6D5B9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71" y="683061"/>
            <a:ext cx="10375721" cy="54918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35DDCC1-22E4-D62A-3F3B-BE153899F456}"/>
              </a:ext>
            </a:extLst>
          </p:cNvPr>
          <p:cNvSpPr/>
          <p:nvPr/>
        </p:nvSpPr>
        <p:spPr>
          <a:xfrm>
            <a:off x="5234940" y="960121"/>
            <a:ext cx="910590" cy="4440554"/>
          </a:xfrm>
          <a:prstGeom prst="rect">
            <a:avLst/>
          </a:prstGeom>
          <a:solidFill>
            <a:srgbClr val="FFABAB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8C7FDE-BE56-34C5-B994-7C02A7AF4050}"/>
              </a:ext>
            </a:extLst>
          </p:cNvPr>
          <p:cNvSpPr/>
          <p:nvPr/>
        </p:nvSpPr>
        <p:spPr>
          <a:xfrm>
            <a:off x="6145530" y="960121"/>
            <a:ext cx="910590" cy="4440554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0118B4-259B-FCFB-DA85-B286C093993E}"/>
              </a:ext>
            </a:extLst>
          </p:cNvPr>
          <p:cNvSpPr/>
          <p:nvPr/>
        </p:nvSpPr>
        <p:spPr>
          <a:xfrm>
            <a:off x="7056120" y="960121"/>
            <a:ext cx="883920" cy="4440554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73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EA19-94BB-2440-75EC-4B780E22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correlate?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B440587-01D5-D18D-4BD4-A3E2A0F8E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781"/>
            <a:ext cx="6027192" cy="319019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EB1AD00-EB6C-CBC4-1E91-96A69F9F0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92" y="2475781"/>
            <a:ext cx="6042686" cy="31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0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3F9A3251-AD9E-4A68-62A5-BCF22C554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31" r="12826"/>
          <a:stretch/>
        </p:blipFill>
        <p:spPr>
          <a:xfrm>
            <a:off x="1300047" y="648331"/>
            <a:ext cx="9022561" cy="5561337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20A175-0508-BF20-CC2B-CCB8F5A83F23}"/>
              </a:ext>
            </a:extLst>
          </p:cNvPr>
          <p:cNvSpPr/>
          <p:nvPr/>
        </p:nvSpPr>
        <p:spPr>
          <a:xfrm>
            <a:off x="5578474" y="873760"/>
            <a:ext cx="974725" cy="4819551"/>
          </a:xfrm>
          <a:prstGeom prst="rect">
            <a:avLst/>
          </a:prstGeom>
          <a:solidFill>
            <a:srgbClr val="FFABAB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B46685-1B14-E4F8-01BF-C514D80167C6}"/>
              </a:ext>
            </a:extLst>
          </p:cNvPr>
          <p:cNvSpPr/>
          <p:nvPr/>
        </p:nvSpPr>
        <p:spPr>
          <a:xfrm>
            <a:off x="6553198" y="873760"/>
            <a:ext cx="974725" cy="481955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6FD92D-2633-02FC-A9A4-936A205E833E}"/>
              </a:ext>
            </a:extLst>
          </p:cNvPr>
          <p:cNvSpPr/>
          <p:nvPr/>
        </p:nvSpPr>
        <p:spPr>
          <a:xfrm>
            <a:off x="7527922" y="866788"/>
            <a:ext cx="974725" cy="4826523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09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40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8D235B8-3D10-493F-88AC-84BB40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33D09F-A37A-ABF3-F897-7E11ED477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1762" b="1"/>
          <a:stretch/>
        </p:blipFill>
        <p:spPr>
          <a:xfrm>
            <a:off x="20" y="10"/>
            <a:ext cx="6097022" cy="3428990"/>
          </a:xfrm>
          <a:prstGeom prst="rect">
            <a:avLst/>
          </a:prstGeom>
        </p:spPr>
      </p:pic>
      <p:pic>
        <p:nvPicPr>
          <p:cNvPr id="4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4707C39-38B0-E4B1-2C47-58DF7069F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0" b="11233"/>
          <a:stretch/>
        </p:blipFill>
        <p:spPr>
          <a:xfrm>
            <a:off x="6098422" y="10"/>
            <a:ext cx="6093578" cy="342899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CF9A4FE-054A-A998-A6A7-86085894A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r="29361"/>
          <a:stretch/>
        </p:blipFill>
        <p:spPr>
          <a:xfrm>
            <a:off x="-6486" y="3428990"/>
            <a:ext cx="6093578" cy="3429000"/>
          </a:xfrm>
          <a:prstGeom prst="rect">
            <a:avLst/>
          </a:prstGeom>
        </p:spPr>
      </p:pic>
      <p:pic>
        <p:nvPicPr>
          <p:cNvPr id="3" name="Picture 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BF5F63D7-2B21-EC06-6677-2374B605BB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 b="10107"/>
          <a:stretch/>
        </p:blipFill>
        <p:spPr>
          <a:xfrm>
            <a:off x="6101860" y="3429000"/>
            <a:ext cx="6093578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1304D-6390-29D8-06DA-315189EC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935" y="3083862"/>
            <a:ext cx="9801082" cy="2059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Conclusion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6309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A715-5657-8AD1-D08F-583DD1C1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675FC-2E63-CE3D-9337-3445A10E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takes time for a brain to get into flow of memorizing with VSTM (iconic memory).</a:t>
            </a:r>
          </a:p>
          <a:p>
            <a:r>
              <a:rPr lang="en-US" dirty="0"/>
              <a:t>It takes time to switch from memorizing inharmonious colors to harmonious colors and vice versa.</a:t>
            </a:r>
          </a:p>
          <a:p>
            <a:r>
              <a:rPr lang="en-US" dirty="0"/>
              <a:t>Switch within harmonious sets of different colors does not take much time. </a:t>
            </a:r>
          </a:p>
          <a:p>
            <a:r>
              <a:rPr lang="en-US" dirty="0"/>
              <a:t>With a little more time to react, harmonious colors are easier to remember based on accuracy% and participants’ feedback.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2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2ECB-B3A4-3E5A-12F2-0123E69E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259E-BA05-DBD8-E33A-C5D5F60FA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Iconic memory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Thomas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Sanocki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Noah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Sulman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“color relations” experiment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89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2624-945C-8FF8-BBBC-1EFC1C13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4A55-8B35-BAF7-3B9C-AF4D2CE9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28" y="1690688"/>
            <a:ext cx="604492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One or maybe two participants were completing the experiment without any effort. </a:t>
            </a:r>
          </a:p>
          <a:p>
            <a:r>
              <a:rPr lang="en-US" sz="2400" dirty="0"/>
              <a:t>Participants reported black color being the easiest to see and guess. Taking into consideration that black color was displayed pretty frequently, accuracy% may be biased/inaccurate.</a:t>
            </a:r>
          </a:p>
          <a:p>
            <a:r>
              <a:rPr lang="en-US" sz="2400" dirty="0"/>
              <a:t>Some participants reported that at the start of the experiment, they often found it difficult not to </a:t>
            </a:r>
            <a:r>
              <a:rPr lang="en-US" sz="2400" dirty="0" err="1"/>
              <a:t>misclick</a:t>
            </a:r>
            <a:r>
              <a:rPr lang="en-US" sz="2400" dirty="0"/>
              <a:t>, meaning that accuracy% for the first 5-10 trials may not be accurate. 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218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2624-945C-8FF8-BBBC-1EFC1C13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4A55-8B35-BAF7-3B9C-AF4D2CE9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28" y="1690688"/>
            <a:ext cx="604492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One or maybe two participants were completing the experiment without any effort.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Participants reported black color being the easiest to see and guess. Taking into consideration that black color was displayed pretty frequently, accuracy% may be biased/inaccurate.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Some participants reported that at the start of the experiment, they often found it difficult not to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</a:rPr>
              <a:t>misclick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, meaning that accuracy% for the first 5-10 trials may not be accurate.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279586E1-E220-1CF9-EF6C-5EFCA1F5F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7640"/>
            <a:ext cx="6064008" cy="35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4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2624-945C-8FF8-BBBC-1EFC1C13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4A55-8B35-BAF7-3B9C-AF4D2CE9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28" y="1690688"/>
            <a:ext cx="604492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One or maybe two participants were completing the experiment without any effort. </a:t>
            </a:r>
          </a:p>
          <a:p>
            <a:r>
              <a:rPr lang="en-US" sz="2400" dirty="0"/>
              <a:t>Participants reported black color being the easiest to see and guess. Taking into consideration that black color was displayed pretty frequently, accuracy% may be biased/inaccurate.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Some participants reported that at the start of the experiment, they often found it difficult not to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</a:rPr>
              <a:t>misclick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, meaning that accuracy% for the first 5-10 trials may not be accurate. 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7301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2624-945C-8FF8-BBBC-1EFC1C13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4A55-8B35-BAF7-3B9C-AF4D2CE9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28" y="1690688"/>
            <a:ext cx="604492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One or maybe two participants were completing the experiment without any effort.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Participants reported black color being the easiest to see and guess. Taking into consideration that black color was displayed pretty frequently, accuracy% may be biased/inaccurate.</a:t>
            </a:r>
          </a:p>
          <a:p>
            <a:r>
              <a:rPr lang="en-US" sz="2400" dirty="0"/>
              <a:t>Some participants reported that at the start of the experiment, they often found it difficult not to </a:t>
            </a:r>
            <a:r>
              <a:rPr lang="en-US" sz="2400" dirty="0" err="1"/>
              <a:t>misclick</a:t>
            </a:r>
            <a:r>
              <a:rPr lang="en-US" sz="2400" dirty="0"/>
              <a:t>, meaning that accuracy% for the first 5-10 trials may not be accurate.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28FA98D-6F64-4920-D8F5-EB7CC6314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8" y="2662813"/>
            <a:ext cx="5868352" cy="30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0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4726-0B09-2D80-1BF2-874CE7FE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2766218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423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2ECB-B3A4-3E5A-12F2-0123E69E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259E-BA05-DBD8-E33A-C5D5F60FA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Iconic memory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Thomas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Sanocki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Noah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Sulman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“color relations” experiment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Psychology Vocabulary Flashcards | Quizlet">
            <a:extLst>
              <a:ext uri="{FF2B5EF4-FFF2-40B4-BE49-F238E27FC236}">
                <a16:creationId xmlns:a16="http://schemas.microsoft.com/office/drawing/2014/main" id="{A051BBE3-5311-2B49-60ED-19C79651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49" y="2713129"/>
            <a:ext cx="7324725" cy="377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4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2ECB-B3A4-3E5A-12F2-0123E69E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259E-BA05-DBD8-E33A-C5D5F60FA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Iconic memory</a:t>
            </a:r>
          </a:p>
          <a:p>
            <a:r>
              <a:rPr lang="en-US" dirty="0"/>
              <a:t>          Thomas </a:t>
            </a:r>
            <a:r>
              <a:rPr lang="en-US" dirty="0" err="1"/>
              <a:t>Sanocki</a:t>
            </a:r>
            <a:r>
              <a:rPr lang="en-US" dirty="0"/>
              <a:t>, Noah </a:t>
            </a:r>
            <a:r>
              <a:rPr lang="en-US" dirty="0" err="1"/>
              <a:t>Sulman</a:t>
            </a:r>
            <a:r>
              <a:rPr lang="en-US" dirty="0"/>
              <a:t> “color relations” experiment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4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2ECB-B3A4-3E5A-12F2-0123E69E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259E-BA05-DBD8-E33A-C5D5F60FA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Iconic memory</a:t>
            </a:r>
          </a:p>
          <a:p>
            <a:r>
              <a:rPr lang="en-US" dirty="0"/>
              <a:t>          Thomas </a:t>
            </a:r>
            <a:r>
              <a:rPr lang="en-US" dirty="0" err="1"/>
              <a:t>Sanocki</a:t>
            </a:r>
            <a:r>
              <a:rPr lang="en-US" dirty="0"/>
              <a:t>, Noah </a:t>
            </a:r>
            <a:r>
              <a:rPr lang="en-US" dirty="0" err="1"/>
              <a:t>Sulman</a:t>
            </a:r>
            <a:r>
              <a:rPr lang="en-US" dirty="0"/>
              <a:t> “color relations” experiment</a:t>
            </a:r>
          </a:p>
          <a:p>
            <a:endParaRPr lang="en-US" dirty="0"/>
          </a:p>
          <a:p>
            <a:pPr lvl="8"/>
            <a:r>
              <a:rPr lang="en-US" dirty="0"/>
              <a:t>Harmonious colors are more appealing, thus, easier to remember.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quare&#10;&#10;Description automatically generated with medium confidence">
            <a:extLst>
              <a:ext uri="{FF2B5EF4-FFF2-40B4-BE49-F238E27FC236}">
                <a16:creationId xmlns:a16="http://schemas.microsoft.com/office/drawing/2014/main" id="{7385F679-F351-6968-BA09-6EF03B37D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955854"/>
            <a:ext cx="3803542" cy="3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9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40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8D235B8-3D10-493F-88AC-84BB40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A picture containing text, indoor, electronics, night sky&#10;&#10;Description automatically generated">
            <a:extLst>
              <a:ext uri="{FF2B5EF4-FFF2-40B4-BE49-F238E27FC236}">
                <a16:creationId xmlns:a16="http://schemas.microsoft.com/office/drawing/2014/main" id="{DFB40CD3-F6E1-C4BE-2F78-55AC89866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0" r="3" b="7527"/>
          <a:stretch/>
        </p:blipFill>
        <p:spPr>
          <a:xfrm>
            <a:off x="-23838" y="3429010"/>
            <a:ext cx="6097022" cy="3428990"/>
          </a:xfrm>
          <a:prstGeom prst="rect">
            <a:avLst/>
          </a:prstGeom>
        </p:spPr>
      </p:pic>
      <p:pic>
        <p:nvPicPr>
          <p:cNvPr id="13" name="Picture 12" descr="A picture containing text, screen, flat, night sky&#10;&#10;Description automatically generated">
            <a:extLst>
              <a:ext uri="{FF2B5EF4-FFF2-40B4-BE49-F238E27FC236}">
                <a16:creationId xmlns:a16="http://schemas.microsoft.com/office/drawing/2014/main" id="{CC605446-7AB0-A1ED-E08C-61DF8FEC5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b="10651"/>
          <a:stretch/>
        </p:blipFill>
        <p:spPr>
          <a:xfrm>
            <a:off x="6086044" y="3432329"/>
            <a:ext cx="6093578" cy="3429000"/>
          </a:xfrm>
          <a:prstGeom prst="rect">
            <a:avLst/>
          </a:prstGeom>
        </p:spPr>
      </p:pic>
      <p:pic>
        <p:nvPicPr>
          <p:cNvPr id="11" name="Picture 10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F44C65BF-9F59-7AE2-5CED-3236387613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 b="10107"/>
          <a:stretch/>
        </p:blipFill>
        <p:spPr>
          <a:xfrm>
            <a:off x="6108234" y="-12"/>
            <a:ext cx="6093578" cy="34290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45C44E-D85B-EC86-4100-6472E1B630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" b="12963"/>
          <a:stretch/>
        </p:blipFill>
        <p:spPr>
          <a:xfrm>
            <a:off x="7328" y="-2"/>
            <a:ext cx="6093578" cy="3428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D6E07-4E9E-AE21-0429-B04C4B08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0" y="3083856"/>
            <a:ext cx="9801082" cy="2059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01583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8B4B-AF87-8785-8E82-F209FEA5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CAC234-00D6-9C38-A8E1-2E80EBEC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4076"/>
            <a:ext cx="3378693" cy="2252462"/>
          </a:xfrm>
        </p:spPr>
      </p:pic>
      <p:pic>
        <p:nvPicPr>
          <p:cNvPr id="7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92E83535-B3F8-081D-5B4D-EF6FBBFFB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1" y="1984076"/>
            <a:ext cx="3378693" cy="2252462"/>
          </a:xfrm>
          <a:prstGeom prst="rect">
            <a:avLst/>
          </a:prstGeom>
        </p:spPr>
      </p:pic>
      <p:pic>
        <p:nvPicPr>
          <p:cNvPr id="9" name="Picture 8" descr="A picture containing text, screen, flat, night sky&#10;&#10;Description automatically generated">
            <a:extLst>
              <a:ext uri="{FF2B5EF4-FFF2-40B4-BE49-F238E27FC236}">
                <a16:creationId xmlns:a16="http://schemas.microsoft.com/office/drawing/2014/main" id="{BFE19FD6-FE60-0608-06EA-899C0744F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2" y="4374077"/>
            <a:ext cx="3378693" cy="2252462"/>
          </a:xfrm>
          <a:prstGeom prst="rect">
            <a:avLst/>
          </a:prstGeom>
        </p:spPr>
      </p:pic>
      <p:pic>
        <p:nvPicPr>
          <p:cNvPr id="11" name="Picture 10" descr="A picture containing text, indoor, electronics, night sky&#10;&#10;Description automatically generated">
            <a:extLst>
              <a:ext uri="{FF2B5EF4-FFF2-40B4-BE49-F238E27FC236}">
                <a16:creationId xmlns:a16="http://schemas.microsoft.com/office/drawing/2014/main" id="{0CA6F314-8720-D003-0779-552B21E3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7" y="4374077"/>
            <a:ext cx="3378693" cy="2252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9B1D1B-F622-B431-DF55-DE90D74C5882}"/>
              </a:ext>
            </a:extLst>
          </p:cNvPr>
          <p:cNvSpPr txBox="1"/>
          <p:nvPr/>
        </p:nvSpPr>
        <p:spPr>
          <a:xfrm>
            <a:off x="7782462" y="1984076"/>
            <a:ext cx="401356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2000" dirty="0"/>
              <a:t>Fixation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r>
              <a:rPr lang="en-US" sz="2000" dirty="0"/>
              <a:t>Encoding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r>
              <a:rPr lang="en-US" sz="2000" dirty="0"/>
              <a:t>Mask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r>
              <a:rPr lang="en-US" sz="2000" dirty="0"/>
              <a:t>Cue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9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8B4B-AF87-8785-8E82-F209FEA5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CAC234-00D6-9C38-A8E1-2E80EBEC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4076"/>
            <a:ext cx="3378693" cy="2252462"/>
          </a:xfrm>
        </p:spPr>
      </p:pic>
      <p:pic>
        <p:nvPicPr>
          <p:cNvPr id="7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92E83535-B3F8-081D-5B4D-EF6FBBFFB0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1" y="1984076"/>
            <a:ext cx="3378693" cy="2252462"/>
          </a:xfrm>
          <a:prstGeom prst="rect">
            <a:avLst/>
          </a:prstGeom>
        </p:spPr>
      </p:pic>
      <p:pic>
        <p:nvPicPr>
          <p:cNvPr id="9" name="Picture 8" descr="A picture containing text, screen, flat, night sky&#10;&#10;Description automatically generated">
            <a:extLst>
              <a:ext uri="{FF2B5EF4-FFF2-40B4-BE49-F238E27FC236}">
                <a16:creationId xmlns:a16="http://schemas.microsoft.com/office/drawing/2014/main" id="{BFE19FD6-FE60-0608-06EA-899C0744F4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32" y="4374077"/>
            <a:ext cx="3378693" cy="2252462"/>
          </a:xfrm>
          <a:prstGeom prst="rect">
            <a:avLst/>
          </a:prstGeom>
        </p:spPr>
      </p:pic>
      <p:pic>
        <p:nvPicPr>
          <p:cNvPr id="11" name="Picture 10" descr="A picture containing text, indoor, electronics, night sky&#10;&#10;Description automatically generated">
            <a:extLst>
              <a:ext uri="{FF2B5EF4-FFF2-40B4-BE49-F238E27FC236}">
                <a16:creationId xmlns:a16="http://schemas.microsoft.com/office/drawing/2014/main" id="{0CA6F314-8720-D003-0779-552B21E3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7" y="4374077"/>
            <a:ext cx="3378693" cy="2252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9B1D1B-F622-B431-DF55-DE90D74C5882}"/>
              </a:ext>
            </a:extLst>
          </p:cNvPr>
          <p:cNvSpPr txBox="1"/>
          <p:nvPr/>
        </p:nvSpPr>
        <p:spPr>
          <a:xfrm>
            <a:off x="7782462" y="1984076"/>
            <a:ext cx="401356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2000" dirty="0"/>
              <a:t>Fixation 0.5s</a:t>
            </a:r>
          </a:p>
          <a:p>
            <a:pPr marL="342900" indent="-342900" algn="ctr">
              <a:buAutoNum type="arabicPeriod"/>
            </a:pPr>
            <a:endParaRPr lang="en-US" sz="2000" i="1" dirty="0"/>
          </a:p>
          <a:p>
            <a:pPr marL="342900" indent="-342900" algn="ctr">
              <a:buAutoNum type="arabicPeriod"/>
            </a:pPr>
            <a:endParaRPr lang="en-US" sz="2000" i="1" dirty="0"/>
          </a:p>
          <a:p>
            <a:pPr marL="342900" indent="-342900" algn="ctr">
              <a:buAutoNum type="arabicPeriod"/>
            </a:pPr>
            <a:endParaRPr lang="en-US" sz="2000" i="1" dirty="0"/>
          </a:p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Encoding</a:t>
            </a: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Mask</a:t>
            </a: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Cue</a:t>
            </a:r>
          </a:p>
          <a:p>
            <a:pPr marL="342900" indent="-342900" algn="ctr">
              <a:buAutoNum type="arabicPeriod"/>
            </a:pPr>
            <a:endParaRPr lang="en-US" sz="2000" dirty="0"/>
          </a:p>
          <a:p>
            <a:pPr marL="342900" indent="-342900" algn="ctr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6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601</Words>
  <Application>Microsoft Office PowerPoint</Application>
  <PresentationFormat>Widescreen</PresentationFormat>
  <Paragraphs>147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Avenir Next LT Pro</vt:lpstr>
      <vt:lpstr>Calibri</vt:lpstr>
      <vt:lpstr>Calibri Light</vt:lpstr>
      <vt:lpstr>Office Theme</vt:lpstr>
      <vt:lpstr>Color memory Task</vt:lpstr>
      <vt:lpstr>Introduction</vt:lpstr>
      <vt:lpstr>Introduction</vt:lpstr>
      <vt:lpstr>Introduction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Methods</vt:lpstr>
      <vt:lpstr>Methods</vt:lpstr>
      <vt:lpstr>Data Processing Results</vt:lpstr>
      <vt:lpstr>Data</vt:lpstr>
      <vt:lpstr>Data Processing</vt:lpstr>
      <vt:lpstr>Hello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they correlate?</vt:lpstr>
      <vt:lpstr>PowerPoint Presentation</vt:lpstr>
      <vt:lpstr>Conclusion</vt:lpstr>
      <vt:lpstr>Conclusions</vt:lpstr>
      <vt:lpstr>Limitations</vt:lpstr>
      <vt:lpstr>Limitations</vt:lpstr>
      <vt:lpstr>Limitations</vt:lpstr>
      <vt:lpstr>Limitations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detection Task</dc:title>
  <dc:creator>Azim Chyngozhoev</dc:creator>
  <cp:lastModifiedBy>Azim Chyngozhoev</cp:lastModifiedBy>
  <cp:revision>2</cp:revision>
  <dcterms:created xsi:type="dcterms:W3CDTF">2022-12-03T15:07:34Z</dcterms:created>
  <dcterms:modified xsi:type="dcterms:W3CDTF">2022-12-04T11:37:53Z</dcterms:modified>
</cp:coreProperties>
</file>